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4" r:id="rId6"/>
    <p:sldId id="259" r:id="rId7"/>
    <p:sldId id="260" r:id="rId8"/>
    <p:sldId id="263" r:id="rId9"/>
    <p:sldId id="265" r:id="rId10"/>
    <p:sldId id="262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0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CFF56A-2101-EBC9-45E9-44C48EF17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9D46AE-5FBA-0FC9-97AC-0ACFAF664A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9E978E-4D51-54CD-B57D-08E85731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039D46-F855-BD52-142B-6CCF5B98F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717972-30A6-5753-9C46-649380F8D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675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EF71D-0551-4056-B4A1-E132B62C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849A90-66BF-B98D-912D-453AB4A53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4463BB-ABC9-416A-356F-F24FD7362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25DE25-CF90-EBF3-31E4-4B69BA58F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642225-5741-424F-904C-61C1E6EF4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59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78BC3-3BFA-ABAC-2551-A5C1A8AE4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60C079-1811-3E7E-FDBA-A3ED55BE3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D96798-FD0C-BDCC-6EA6-8E27C482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B5597B-B13E-E69F-1F2B-10E696357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5484BF-7185-465F-C288-6A15DB37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70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C7D43A-60CD-3408-B3A8-3A5DBBC48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D8E083-C5EB-139A-315B-72D816DA0A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981CFA-6B54-86E4-89D4-B84D0D6C4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83C62E-A7D9-EFF9-7CA5-FE93C68BF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F6098D-A442-8358-94D0-7794EE08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A587D6-194D-DEF6-F0A6-8C0C7B66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67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E0E1B-018E-BDE9-EC59-EBC2F9FD0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7FBB1D-7759-85CD-E619-71D3B5F78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DE0E17-FAF0-E4E3-F892-FCC6FAB8C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31033A1-EC4E-4C5D-3E21-E218E0B9C9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9E7E60-3904-52BC-26E7-C5571DF398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80BE800-6F9F-E556-152B-1C254481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958788-8608-E3ED-7871-396EDE95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5086F8-4998-42CD-7914-BA0A06CA5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90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9502E-FD76-D14D-E736-B0A41F822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39D16D-C22B-5570-6F56-BE0F37601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26E819E-FC91-E1C1-23FD-21B39945E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9BBEC43-2D10-2802-2D1B-F706B7958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99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7495375-7AEF-B4C8-F5A0-07254AA3B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27D4A7-5189-3130-7501-6052552A4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2353BD-E128-B6B5-4C67-E6F359CE7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861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7C70D-D2A6-B1A7-3DE7-6B677EF5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25C5CD-4310-DEAD-58FE-104AC1A8F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1D9CCF-590A-ACA3-3B96-584882467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B51761-1C0A-0702-4742-0DA8A08FD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B70D6C-8E62-3EE8-16D0-A6EAEAAC1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CDDEBC-7428-1A1C-E669-E14DF150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94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119F7F-407D-88D5-F3D4-90F724107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EA3C86-FF73-67F5-FFDD-633051E929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FA8D13-3B76-497A-FD71-58A5C2BF9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1254F3-514D-4CE3-8E75-A81E97D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901DD7-8A76-9158-FE68-75BC8467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6CAA81-A438-3F1C-4F06-468548833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552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4D8B8-2497-939A-5ED9-40A73FA56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03CE4B-1752-027C-8224-953B23ED2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1F09A7-998C-099C-D2E4-4611C6E7C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809F63-0E49-28FF-8959-342C0CAAE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275129-9F3D-0BE8-352B-421A39206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65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B3A95B5-1B0A-4EF8-13F2-EF1F402572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BA3CE0-A12F-EE64-AC6D-0E9C9EF44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ECACB3-76B0-577F-890F-FA862B1E2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2FD5DF-52B8-1336-78BD-11E40BA16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31B88F-6261-0310-1B64-AEC2C1209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512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C2CA8D-9D8F-DEC6-B902-2551D613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152A53-A262-175F-72A2-57AFBFDA7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106EF3-0F30-BA71-AF0F-F9D78DD05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DD620-E987-4258-913F-D8C255120D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9269EF-F034-1E6D-0F7E-EEAEEA25D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A11F64-9BB2-3BF7-CFED-9DB79530E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8F5F1-6D8B-4794-9CF9-F458DCA2B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68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6A603-7F1A-B7C0-341C-15178879F2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21EF4D-1069-EB83-CA58-2188761B10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E3234CA-AA36-0B18-8D4F-F8D6B7355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45EFCD7-DC1D-1056-FE91-CC62ECA6E3AB}"/>
              </a:ext>
            </a:extLst>
          </p:cNvPr>
          <p:cNvSpPr/>
          <p:nvPr/>
        </p:nvSpPr>
        <p:spPr>
          <a:xfrm>
            <a:off x="2064438" y="616571"/>
            <a:ext cx="8306630" cy="3399184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Раннее табакокурение</a:t>
            </a:r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7E2B6241-1200-7BE0-4D20-ED3CF70CE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193" y="4107830"/>
            <a:ext cx="4425119" cy="2489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26E3C7-1FD1-C7B0-179E-8DF12E6049D7}"/>
              </a:ext>
            </a:extLst>
          </p:cNvPr>
          <p:cNvSpPr txBox="1"/>
          <p:nvPr/>
        </p:nvSpPr>
        <p:spPr>
          <a:xfrm>
            <a:off x="3081131" y="4521547"/>
            <a:ext cx="66556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b="1" dirty="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2105DC-18AE-3C9A-2BB8-B4338AEE6406}"/>
              </a:ext>
            </a:extLst>
          </p:cNvPr>
          <p:cNvSpPr txBox="1"/>
          <p:nvPr/>
        </p:nvSpPr>
        <p:spPr>
          <a:xfrm>
            <a:off x="8550805" y="4521547"/>
            <a:ext cx="66556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b="1" dirty="0">
                <a:solidFill>
                  <a:srgbClr val="C0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23904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1B214-F011-5F69-9D14-216561205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46D6E4-1A27-A935-A49D-828C960A0C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C63AE0-5DB2-334F-3C56-2B2E23CFF6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90E935-316D-E62D-A6F3-BBCCC368F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129DB94-7DF6-03C0-E8C5-55C6949397E0}"/>
              </a:ext>
            </a:extLst>
          </p:cNvPr>
          <p:cNvSpPr/>
          <p:nvPr/>
        </p:nvSpPr>
        <p:spPr>
          <a:xfrm>
            <a:off x="783533" y="805071"/>
            <a:ext cx="10407928" cy="4930566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DE9F35-C7CD-35EF-9257-DBD9CB1F094E}"/>
              </a:ext>
            </a:extLst>
          </p:cNvPr>
          <p:cNvSpPr txBox="1"/>
          <p:nvPr/>
        </p:nvSpPr>
        <p:spPr>
          <a:xfrm>
            <a:off x="902802" y="1062098"/>
            <a:ext cx="101693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родительского собрания:</a:t>
            </a:r>
          </a:p>
          <a:p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распознавать признаки раннего табакокурения у обучающихся, изучить эффективные методы общения с детьми на эту тему.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437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34146-4FA5-F3A3-8A3A-6CFD29CDE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676D3-B061-BF70-99A5-C868CD1C8C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7534FE-0CF4-4BF6-ADB3-6CB73CB2D7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92D35B-1CF3-CC64-A605-67F9390A2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BC28CAF-9957-5C82-86BC-8341F0CF03F0}"/>
              </a:ext>
            </a:extLst>
          </p:cNvPr>
          <p:cNvSpPr/>
          <p:nvPr/>
        </p:nvSpPr>
        <p:spPr>
          <a:xfrm>
            <a:off x="2094255" y="1332189"/>
            <a:ext cx="8306630" cy="3399184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вы знаете о курении?</a:t>
            </a:r>
          </a:p>
        </p:txBody>
      </p:sp>
    </p:spTree>
    <p:extLst>
      <p:ext uri="{BB962C8B-B14F-4D97-AF65-F5344CB8AC3E}">
        <p14:creationId xmlns:p14="http://schemas.microsoft.com/office/powerpoint/2010/main" val="3070991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979CD-7751-AEA1-904E-C28CA219B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3F9F8B-1763-7870-0AA4-2C79C4F30E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E9E84F-041C-AF66-01E3-8CC9B1734F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7B3A7FA-B1FB-F416-B8E4-E5B0147C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5C9EDA1-2E00-45B9-657B-8E0B832CF71C}"/>
              </a:ext>
            </a:extLst>
          </p:cNvPr>
          <p:cNvSpPr/>
          <p:nvPr/>
        </p:nvSpPr>
        <p:spPr>
          <a:xfrm>
            <a:off x="1942684" y="616571"/>
            <a:ext cx="8306630" cy="3399184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D34AA0F7-5E1A-8B3C-EF17-D8B607370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569" y="2920435"/>
            <a:ext cx="4342059" cy="2815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953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C9CBE-9E48-1F45-203F-AC1C3CBE2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EEEC5-A459-ACCE-9810-255146CC03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D273B6-1ACA-D142-E0F2-F0C839E6F0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F44EF8-797D-B0BF-7B41-DA901F189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E6087AE-25E8-B50C-D31C-83DAE0F9A6BE}"/>
              </a:ext>
            </a:extLst>
          </p:cNvPr>
          <p:cNvSpPr/>
          <p:nvPr/>
        </p:nvSpPr>
        <p:spPr>
          <a:xfrm>
            <a:off x="494055" y="162808"/>
            <a:ext cx="11333510" cy="6605739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F47D50-6E0C-DA47-C1F7-7501D390ED16}"/>
              </a:ext>
            </a:extLst>
          </p:cNvPr>
          <p:cNvSpPr txBox="1"/>
          <p:nvPr/>
        </p:nvSpPr>
        <p:spPr>
          <a:xfrm>
            <a:off x="1308652" y="496321"/>
            <a:ext cx="865242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Некурящие вынуждены страдать от заболеваний дыхательной системы в результате пассивного курения. </a:t>
            </a:r>
            <a:r>
              <a:rPr lang="ru-RU" b="0" i="0" dirty="0">
                <a:solidFill>
                  <a:schemeClr val="accent6"/>
                </a:solidFill>
                <a:effectLst/>
                <a:latin typeface="Roboto" panose="02000000000000000000" pitchFamily="2" charset="0"/>
              </a:rPr>
              <a:t>(Верно)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2. Курение помогает расслабиться когда человек нервничает. </a:t>
            </a:r>
            <a:r>
              <a:rPr lang="ru-RU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(Неверно)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3. В лёгких человека, выкуривающего каждый день в течение года по пачке сигарет, оседает 1 литр табачной смолы. </a:t>
            </a:r>
            <a:r>
              <a:rPr lang="ru-RU" b="0" i="0" dirty="0">
                <a:solidFill>
                  <a:schemeClr val="accent6"/>
                </a:solidFill>
                <a:effectLst/>
                <a:latin typeface="Roboto" panose="02000000000000000000" pitchFamily="2" charset="0"/>
              </a:rPr>
              <a:t>(Верно)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4. Физические упражнения нейтрализуют вред, наносимый курением. </a:t>
            </a:r>
            <a:r>
              <a:rPr lang="ru-RU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(Неверно)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5. Одной сигареты вполне достаточно, чтобы участился пульс, повысилось кровяное давление, нарушилось нормальное кровоснабжение и циркуляция воздуха в лёгких. </a:t>
            </a:r>
            <a:r>
              <a:rPr lang="ru-RU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(Неверно)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6. Большинство курящих получают от курения удовольствие и не собираются бросать. </a:t>
            </a:r>
            <a:r>
              <a:rPr lang="ru-RU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(Неверно)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7. Табакокурение является одной из Основных причин заболеваний сердца. </a:t>
            </a:r>
            <a:r>
              <a:rPr lang="ru-RU" b="0" i="0" dirty="0">
                <a:solidFill>
                  <a:schemeClr val="accent6"/>
                </a:solidFill>
                <a:effectLst/>
                <a:latin typeface="Roboto" panose="02000000000000000000" pitchFamily="2" charset="0"/>
              </a:rPr>
              <a:t>(Верно)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8. Большинство подростов в состоянии бросить курить в любое время. </a:t>
            </a:r>
            <a:r>
              <a:rPr lang="ru-RU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(Неверно)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9. Нет ничего страшного в том, что подростки «балуются» сигаретами если они оставят это занятие до того, как курение превратится в привычку. </a:t>
            </a:r>
            <a:r>
              <a:rPr lang="ru-RU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(Неверно)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746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6BB94-71CA-98E6-EBBE-4DE29B304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8E86CE-7BB4-E6F7-4E5B-5AB0467F8B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27CB2B-A41F-A2A5-5412-10093B2ADB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9B1A65-244B-C3B6-27AD-F0E0C2E9B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DE1BA96-B3A5-CBA1-222E-A486F3DCA72F}"/>
              </a:ext>
            </a:extLst>
          </p:cNvPr>
          <p:cNvSpPr/>
          <p:nvPr/>
        </p:nvSpPr>
        <p:spPr>
          <a:xfrm>
            <a:off x="1942684" y="616571"/>
            <a:ext cx="8306630" cy="3399184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раннего </a:t>
            </a:r>
          </a:p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табакокурения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D21EF36-6BF8-6DB2-AD5E-6EDC2D5F0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830" y="3602038"/>
            <a:ext cx="5332342" cy="2790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54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8E037-9F99-1BB6-776E-67D09F398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3BCAA-B941-1368-F9E4-C6C3EDCD1A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D9FE26-97F6-B66E-D23F-B02DFD18D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EC9B396-0E81-B299-4B70-2BC823222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00FD37E-EFD4-08C4-57D7-01CF7261B485}"/>
              </a:ext>
            </a:extLst>
          </p:cNvPr>
          <p:cNvSpPr/>
          <p:nvPr/>
        </p:nvSpPr>
        <p:spPr>
          <a:xfrm>
            <a:off x="494055" y="387971"/>
            <a:ext cx="11333510" cy="6181794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06C97E-E306-CA21-E2DD-35AD19D62147}"/>
              </a:ext>
            </a:extLst>
          </p:cNvPr>
          <p:cNvSpPr txBox="1"/>
          <p:nvPr/>
        </p:nvSpPr>
        <p:spPr>
          <a:xfrm>
            <a:off x="616226" y="555130"/>
            <a:ext cx="1121133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/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связанные с окружением: </a:t>
            </a:r>
            <a:endParaRPr lang="ru-RU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/>
            <a:endParaRPr lang="ru-RU" sz="32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сверстников: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Давление со стороны друзей, желание быть принятым в группу, подражание курящим сверстникам – одна из самых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распространенных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факторы: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Курение родителей, наличие в семье атмосферы стресса, конфликтов, недостатка внимания и тепла. Дети, наблюдающие курение в семье, склонны повторять это поведение. 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и СМИ: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табачных изделий, их романтизация в кино и на телевидении, доступность информации о курении в интернете.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сигарет: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Легкость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приобретения табачных изделий, недостаточный контроль со стороны взрослых.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факторы: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социально-экономический статус семьи, отсутствие доступа к альтернативным видам досуга.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391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BDC26-D3D6-5969-E823-CB0A65C2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976A5E-91CE-B139-35AC-426B4DECA4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AEB121-9E28-1859-8B0E-EA7D5A9DDF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559488-9CB0-830F-0054-72EEBE178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9E430CD-B38A-BD65-89BD-92784B9468B2}"/>
              </a:ext>
            </a:extLst>
          </p:cNvPr>
          <p:cNvSpPr/>
          <p:nvPr/>
        </p:nvSpPr>
        <p:spPr>
          <a:xfrm>
            <a:off x="494055" y="387971"/>
            <a:ext cx="11333510" cy="6181794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F2E8CE-776B-3573-0407-3EB7D26DDE7C}"/>
              </a:ext>
            </a:extLst>
          </p:cNvPr>
          <p:cNvSpPr txBox="1"/>
          <p:nvPr/>
        </p:nvSpPr>
        <p:spPr>
          <a:xfrm>
            <a:off x="616226" y="628363"/>
            <a:ext cx="112113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связанные с личностью ребёнка:</a:t>
            </a:r>
          </a:p>
          <a:p>
            <a:endParaRPr lang="ru-RU" sz="32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431893-789F-98B6-33A0-400D5388582F}"/>
              </a:ext>
            </a:extLst>
          </p:cNvPr>
          <p:cNvSpPr txBox="1"/>
          <p:nvPr/>
        </p:nvSpPr>
        <p:spPr>
          <a:xfrm>
            <a:off x="616223" y="1420977"/>
            <a:ext cx="1108172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и эмоциональные проблемы: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Курение как способ справиться со стрессом, тревогой, депрессией. 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самооценка: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Попытка повысить самооценку, утвердить себя в глазах других.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Желание попробовать что-то новое, риск, бунт против взрослых.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жизненных целей и интересов: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Пустота и скука, отсутствие смысла жизни.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Поведенческие проблемы: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Гиперактивность, импульсивность,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трудноподчиняемость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304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F7CF8-C22D-AE53-93DA-CD23DDB7B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BD868-1B93-51E2-DF34-C3A897B388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91E719-03E9-5C0E-649A-C22A99EE62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5E8B6A-9164-B826-206A-8118B0DB2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CC49353-C4E7-4B98-CA80-6952B3C9A3B8}"/>
              </a:ext>
            </a:extLst>
          </p:cNvPr>
          <p:cNvSpPr/>
          <p:nvPr/>
        </p:nvSpPr>
        <p:spPr>
          <a:xfrm>
            <a:off x="2094255" y="1441519"/>
            <a:ext cx="8306630" cy="3399184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уберечь своего ребёнка?</a:t>
            </a:r>
          </a:p>
        </p:txBody>
      </p:sp>
    </p:spTree>
    <p:extLst>
      <p:ext uri="{BB962C8B-B14F-4D97-AF65-F5344CB8AC3E}">
        <p14:creationId xmlns:p14="http://schemas.microsoft.com/office/powerpoint/2010/main" val="1722359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2E85B-0332-A30B-88B0-A035AA20E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BD71BA-DB45-A7E6-A5CE-CBC9A4C077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82A3EE-18C7-48A6-5969-B696A5D85D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07AF3F-35F8-F342-B027-E2B18DD1E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A76C31B-84A6-51D9-785B-261BF276E174}"/>
              </a:ext>
            </a:extLst>
          </p:cNvPr>
          <p:cNvSpPr/>
          <p:nvPr/>
        </p:nvSpPr>
        <p:spPr>
          <a:xfrm>
            <a:off x="477078" y="278296"/>
            <a:ext cx="11439939" cy="6341165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080754-B8CE-E540-2E71-7C1942ABA858}"/>
              </a:ext>
            </a:extLst>
          </p:cNvPr>
          <p:cNvSpPr txBox="1"/>
          <p:nvPr/>
        </p:nvSpPr>
        <p:spPr>
          <a:xfrm>
            <a:off x="705678" y="521447"/>
            <a:ext cx="1121133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ффективные действия по предотвращению раннего курения: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.Полностью откажитесь от курения дома и на работе (это должно касаться всех членов семьи). 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Интересуйтесь отношениями детей с друзьями, будьте в курсе интересов окружения Вашего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Организуйте интересный досуг для Вашего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Станьте ближе и заведите общие интересы с подростком.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Поддерживайте здоровый образ жизни. Регулярные занятия спортом и правильное питание могут помочь подростку снизить желание курить.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Разговаривайте с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ребёнком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 вреде курения. Обсудите с ними последствия употребления табака, такие как рак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легкого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хронический бронхит, проблемы с сердечно-сосудистой системой, а также плохой запах дыхания и одежды.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Предоставьте достоверную информацию.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46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FD271-67E8-048E-027E-DE60DDF45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27487-A03C-23D6-C44E-17DA73E52A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B51B40-3E80-53F8-C4E6-6EF774761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0FCAB4-E703-970B-9C44-2C5F5D72D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7612FB7-6DF6-94D4-593A-6CFB9D43541A}"/>
              </a:ext>
            </a:extLst>
          </p:cNvPr>
          <p:cNvSpPr/>
          <p:nvPr/>
        </p:nvSpPr>
        <p:spPr>
          <a:xfrm>
            <a:off x="1261543" y="885685"/>
            <a:ext cx="9847818" cy="4849952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115D3F-1A15-4C98-FE3E-34DD3F6CD0E9}"/>
              </a:ext>
            </a:extLst>
          </p:cNvPr>
          <p:cNvSpPr txBox="1"/>
          <p:nvPr/>
        </p:nvSpPr>
        <p:spPr>
          <a:xfrm>
            <a:off x="1387908" y="1554540"/>
            <a:ext cx="954254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мир</a:t>
            </a:r>
          </a:p>
          <a:p>
            <a:pPr algn="ctr"/>
            <a:r>
              <a:rPr lang="ru-RU" sz="6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ru-RU" sz="6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4044969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E4FE2-79FE-777A-C88B-625A2DEC2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7728B-7F82-12A7-4F78-6E63B4550C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365952-81B6-79C6-AAE0-8D66176B26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89399EC-3F22-BE22-FA50-830F91A02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7210028D-1CCA-EA92-EF66-622C9C95A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8" y="538231"/>
            <a:ext cx="5816692" cy="4362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34876D8D-BF17-E557-5ABB-0FF7FA8292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3" t="-988" r="20107" b="988"/>
          <a:stretch/>
        </p:blipFill>
        <p:spPr bwMode="auto">
          <a:xfrm>
            <a:off x="6649277" y="1898374"/>
            <a:ext cx="4780723" cy="4661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701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42836-B508-62B0-E276-83B2A76A5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3E458-B336-B8CE-7592-0CA9C39F9D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709B77-A589-58FF-F20E-E5A219F99B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A360ABA-1E32-C464-837B-E3E93A08B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743672B-6C6E-D3DA-2DA9-509528890C99}"/>
              </a:ext>
            </a:extLst>
          </p:cNvPr>
          <p:cNvSpPr/>
          <p:nvPr/>
        </p:nvSpPr>
        <p:spPr>
          <a:xfrm>
            <a:off x="1815957" y="1362730"/>
            <a:ext cx="8779155" cy="3786464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на организм ребёнка</a:t>
            </a:r>
          </a:p>
        </p:txBody>
      </p:sp>
    </p:spTree>
    <p:extLst>
      <p:ext uri="{BB962C8B-B14F-4D97-AF65-F5344CB8AC3E}">
        <p14:creationId xmlns:p14="http://schemas.microsoft.com/office/powerpoint/2010/main" val="3783350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DC234-3BF8-07FE-3E96-D283FBEC4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0CD92-41BC-E4F2-AE04-13D2A5BFD3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A93071-69CF-9735-AB52-2B26031F7D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A59DAB-7972-2BA4-45F7-8F65A5E41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C99A3A9-4A6A-45A3-22FE-1D3B15556796}"/>
              </a:ext>
            </a:extLst>
          </p:cNvPr>
          <p:cNvSpPr/>
          <p:nvPr/>
        </p:nvSpPr>
        <p:spPr>
          <a:xfrm>
            <a:off x="1978298" y="561733"/>
            <a:ext cx="8070164" cy="3040305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беседы с ребёнком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3323CCBD-B1EF-1969-9BBC-52DBF576B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811" y="3255962"/>
            <a:ext cx="5788375" cy="3255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658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35B1E-6192-CBDC-E709-875DA94AC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7B74B-FA4E-1906-3689-927EACF821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F76658-4FDB-15B8-A7A8-3FECC45621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6A0330D-8EDB-F900-5D63-7C91433A0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93C3A83-B928-608C-E78B-CC2B70CAF2DE}"/>
              </a:ext>
            </a:extLst>
          </p:cNvPr>
          <p:cNvSpPr/>
          <p:nvPr/>
        </p:nvSpPr>
        <p:spPr>
          <a:xfrm>
            <a:off x="407504" y="397565"/>
            <a:ext cx="11410122" cy="6162261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8E012A-AB63-36B3-4321-ACCCD2ADD8CB}"/>
              </a:ext>
            </a:extLst>
          </p:cNvPr>
          <p:cNvSpPr txBox="1"/>
          <p:nvPr/>
        </p:nvSpPr>
        <p:spPr>
          <a:xfrm>
            <a:off x="728869" y="1363136"/>
            <a:ext cx="110887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подходящий момент для разговора.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Говорите спокойно, не подозревайте и не обвиняйте. 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Опишите неприятные аспекты.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Ссылайтесь на мировые тенденции и авторитеты. 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посчитайте расходы. 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Обратите внимание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последствия для здоровья. 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Объясните, что зависимость — это унизительно. 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Убедитесь, что информация, полученная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ребенком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верная. </a:t>
            </a:r>
          </a:p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Поговорите с ребёнком о наиболее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распространенных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мифах о табаке, алкоголе, электронных сигаретах и развейте их.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165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006CD-ED6A-B096-643A-DBFA8DB55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5DC7FF-E6BD-5904-D0ED-09CBBCD31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978281-0513-8979-29E0-E553425730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6E9F91-995D-BF93-F92E-EA9AF6126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1">
            <a:extLst>
              <a:ext uri="{FF2B5EF4-FFF2-40B4-BE49-F238E27FC236}">
                <a16:creationId xmlns:a16="http://schemas.microsoft.com/office/drawing/2014/main" id="{4DE679F7-D00C-A20D-EB18-48FA2E3F9FFF}"/>
              </a:ext>
            </a:extLst>
          </p:cNvPr>
          <p:cNvPicPr>
            <a:picLocks/>
          </p:cNvPicPr>
          <p:nvPr/>
        </p:nvPicPr>
        <p:blipFill>
          <a:blip r:embed="rId3" cstate="print"/>
          <a:srcRect l="2313" t="16048" r="2387" b="48000"/>
          <a:stretch/>
        </p:blipFill>
        <p:spPr>
          <a:xfrm>
            <a:off x="1376567" y="1092546"/>
            <a:ext cx="9762933" cy="416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0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F99CD-1F35-13FE-C511-B56E956E4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CF889-31DA-DB84-2AD8-7B17B5D78F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74C6C0-F2FA-22D0-C4F8-3EE3761656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CA0CA1A-782F-07BB-F6A7-CAB338961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1">
            <a:extLst>
              <a:ext uri="{FF2B5EF4-FFF2-40B4-BE49-F238E27FC236}">
                <a16:creationId xmlns:a16="http://schemas.microsoft.com/office/drawing/2014/main" id="{724DFEC1-4764-2AC0-5B80-F9ABF1E547E6}"/>
              </a:ext>
            </a:extLst>
          </p:cNvPr>
          <p:cNvPicPr>
            <a:picLocks/>
          </p:cNvPicPr>
          <p:nvPr/>
        </p:nvPicPr>
        <p:blipFill>
          <a:blip r:embed="rId3" cstate="print"/>
          <a:srcRect l="2450" t="5663" r="2118" b="22475"/>
          <a:stretch/>
        </p:blipFill>
        <p:spPr>
          <a:xfrm>
            <a:off x="1524000" y="901629"/>
            <a:ext cx="9426136" cy="483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28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041EE-A5F5-D088-15D4-E319ED14F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5C9B2-1AB3-2674-9493-2216EF7410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ABCC52-4C30-6BC2-3489-E68C02328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4DD362-6F6A-B292-9159-5587ADCD8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9E0C098-D785-57FD-1E1C-277ECF4FE5F5}"/>
              </a:ext>
            </a:extLst>
          </p:cNvPr>
          <p:cNvSpPr/>
          <p:nvPr/>
        </p:nvSpPr>
        <p:spPr>
          <a:xfrm>
            <a:off x="1404935" y="1122363"/>
            <a:ext cx="9382128" cy="4348197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Соотнесите пункты алгоритма и картинки</a:t>
            </a:r>
          </a:p>
        </p:txBody>
      </p:sp>
    </p:spTree>
    <p:extLst>
      <p:ext uri="{BB962C8B-B14F-4D97-AF65-F5344CB8AC3E}">
        <p14:creationId xmlns:p14="http://schemas.microsoft.com/office/powerpoint/2010/main" val="180461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6431E-BB8C-06DE-CAEF-B2DEEC3BF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EBCE77-87A4-2872-C2BE-C21104CB98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BFC522-B1C9-B5D8-99BF-720E8DD98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717765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1">
            <a:extLst>
              <a:ext uri="{FF2B5EF4-FFF2-40B4-BE49-F238E27FC236}">
                <a16:creationId xmlns:a16="http://schemas.microsoft.com/office/drawing/2014/main" id="{BC063B4F-7486-F0FC-1145-D81F9E7AFD3E}"/>
              </a:ext>
            </a:extLst>
          </p:cNvPr>
          <p:cNvPicPr>
            <a:picLocks/>
          </p:cNvPicPr>
          <p:nvPr/>
        </p:nvPicPr>
        <p:blipFill>
          <a:blip r:embed="rId3" cstate="print"/>
          <a:srcRect/>
          <a:stretch/>
        </p:blipFill>
        <p:spPr>
          <a:xfrm>
            <a:off x="1367723" y="402538"/>
            <a:ext cx="1781888" cy="18541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25AADC-12BB-340E-33DF-FEB382EA63FF}"/>
              </a:ext>
            </a:extLst>
          </p:cNvPr>
          <p:cNvSpPr txBox="1"/>
          <p:nvPr/>
        </p:nvSpPr>
        <p:spPr>
          <a:xfrm>
            <a:off x="875650" y="50765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1685D5-EEAC-F2C0-F839-59C888417D77}"/>
              </a:ext>
            </a:extLst>
          </p:cNvPr>
          <p:cNvSpPr txBox="1"/>
          <p:nvPr/>
        </p:nvSpPr>
        <p:spPr>
          <a:xfrm>
            <a:off x="870842" y="2155955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278E82-47EE-339C-9667-4B98B237487C}"/>
              </a:ext>
            </a:extLst>
          </p:cNvPr>
          <p:cNvSpPr txBox="1"/>
          <p:nvPr/>
        </p:nvSpPr>
        <p:spPr>
          <a:xfrm>
            <a:off x="875650" y="4429919"/>
            <a:ext cx="648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48598F-1D5A-0567-AB75-49D8A8F2E86F}"/>
              </a:ext>
            </a:extLst>
          </p:cNvPr>
          <p:cNvSpPr txBox="1"/>
          <p:nvPr/>
        </p:nvSpPr>
        <p:spPr>
          <a:xfrm>
            <a:off x="4387476" y="0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4.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5ED524-E20B-9017-5AE0-DC15DBD5F89E}"/>
              </a:ext>
            </a:extLst>
          </p:cNvPr>
          <p:cNvSpPr txBox="1"/>
          <p:nvPr/>
        </p:nvSpPr>
        <p:spPr>
          <a:xfrm>
            <a:off x="4373870" y="2116764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5.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91259F-C4D2-661D-2FF0-B87DD6C40884}"/>
              </a:ext>
            </a:extLst>
          </p:cNvPr>
          <p:cNvSpPr txBox="1"/>
          <p:nvPr/>
        </p:nvSpPr>
        <p:spPr>
          <a:xfrm>
            <a:off x="4387476" y="4357206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6.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01013F-AB98-D224-8F97-2F2728A7BEB8}"/>
              </a:ext>
            </a:extLst>
          </p:cNvPr>
          <p:cNvSpPr txBox="1"/>
          <p:nvPr/>
        </p:nvSpPr>
        <p:spPr>
          <a:xfrm>
            <a:off x="7858528" y="30777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7.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4F205F-E3C1-75D9-7141-5E5653E930A6}"/>
              </a:ext>
            </a:extLst>
          </p:cNvPr>
          <p:cNvSpPr txBox="1"/>
          <p:nvPr/>
        </p:nvSpPr>
        <p:spPr>
          <a:xfrm>
            <a:off x="7911536" y="2041827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8.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75BB97-3FB0-A74D-7546-0D21ACB34198}"/>
              </a:ext>
            </a:extLst>
          </p:cNvPr>
          <p:cNvSpPr txBox="1"/>
          <p:nvPr/>
        </p:nvSpPr>
        <p:spPr>
          <a:xfrm>
            <a:off x="8056094" y="4431924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9.</a:t>
            </a:r>
          </a:p>
        </p:txBody>
      </p:sp>
      <p:pic>
        <p:nvPicPr>
          <p:cNvPr id="17" name="Image1">
            <a:extLst>
              <a:ext uri="{FF2B5EF4-FFF2-40B4-BE49-F238E27FC236}">
                <a16:creationId xmlns:a16="http://schemas.microsoft.com/office/drawing/2014/main" id="{510F3A1B-1C45-3997-5984-4AE7F6DF5F51}"/>
              </a:ext>
            </a:extLst>
          </p:cNvPr>
          <p:cNvPicPr>
            <a:picLocks/>
          </p:cNvPicPr>
          <p:nvPr/>
        </p:nvPicPr>
        <p:blipFill>
          <a:blip r:embed="rId4" cstate="print"/>
          <a:srcRect/>
          <a:stretch/>
        </p:blipFill>
        <p:spPr>
          <a:xfrm>
            <a:off x="1334430" y="2578429"/>
            <a:ext cx="2410869" cy="1807596"/>
          </a:xfrm>
          <a:prstGeom prst="rect">
            <a:avLst/>
          </a:prstGeom>
        </p:spPr>
      </p:pic>
      <p:pic>
        <p:nvPicPr>
          <p:cNvPr id="18" name="Image1">
            <a:extLst>
              <a:ext uri="{FF2B5EF4-FFF2-40B4-BE49-F238E27FC236}">
                <a16:creationId xmlns:a16="http://schemas.microsoft.com/office/drawing/2014/main" id="{93D07927-BABB-2446-6C23-D229A172970D}"/>
              </a:ext>
            </a:extLst>
          </p:cNvPr>
          <p:cNvPicPr>
            <a:picLocks/>
          </p:cNvPicPr>
          <p:nvPr/>
        </p:nvPicPr>
        <p:blipFill>
          <a:blip r:embed="rId5" cstate="print"/>
          <a:srcRect/>
          <a:stretch/>
        </p:blipFill>
        <p:spPr>
          <a:xfrm>
            <a:off x="1313504" y="4655034"/>
            <a:ext cx="2117783" cy="1781612"/>
          </a:xfrm>
          <a:prstGeom prst="rect">
            <a:avLst/>
          </a:prstGeom>
        </p:spPr>
      </p:pic>
      <p:pic>
        <p:nvPicPr>
          <p:cNvPr id="19" name="Image1">
            <a:extLst>
              <a:ext uri="{FF2B5EF4-FFF2-40B4-BE49-F238E27FC236}">
                <a16:creationId xmlns:a16="http://schemas.microsoft.com/office/drawing/2014/main" id="{D4D92F07-AC9B-844B-6136-B50E265A70E3}"/>
              </a:ext>
            </a:extLst>
          </p:cNvPr>
          <p:cNvPicPr>
            <a:picLocks/>
          </p:cNvPicPr>
          <p:nvPr/>
        </p:nvPicPr>
        <p:blipFill>
          <a:blip r:embed="rId6" cstate="print"/>
          <a:srcRect t="21147" b="9744"/>
          <a:stretch/>
        </p:blipFill>
        <p:spPr>
          <a:xfrm>
            <a:off x="4911325" y="372408"/>
            <a:ext cx="1621164" cy="1807596"/>
          </a:xfrm>
          <a:prstGeom prst="rect">
            <a:avLst/>
          </a:prstGeom>
        </p:spPr>
      </p:pic>
      <p:pic>
        <p:nvPicPr>
          <p:cNvPr id="20" name="Image1">
            <a:extLst>
              <a:ext uri="{FF2B5EF4-FFF2-40B4-BE49-F238E27FC236}">
                <a16:creationId xmlns:a16="http://schemas.microsoft.com/office/drawing/2014/main" id="{0A7DA983-BEBF-AC03-ECBA-C155EEE8425E}"/>
              </a:ext>
            </a:extLst>
          </p:cNvPr>
          <p:cNvPicPr>
            <a:picLocks/>
          </p:cNvPicPr>
          <p:nvPr/>
        </p:nvPicPr>
        <p:blipFill>
          <a:blip r:embed="rId7" cstate="print"/>
          <a:srcRect/>
          <a:stretch/>
        </p:blipFill>
        <p:spPr>
          <a:xfrm>
            <a:off x="4749713" y="2572347"/>
            <a:ext cx="2065482" cy="1807596"/>
          </a:xfrm>
          <a:prstGeom prst="rect">
            <a:avLst/>
          </a:prstGeom>
        </p:spPr>
      </p:pic>
      <p:pic>
        <p:nvPicPr>
          <p:cNvPr id="21" name="Image1">
            <a:extLst>
              <a:ext uri="{FF2B5EF4-FFF2-40B4-BE49-F238E27FC236}">
                <a16:creationId xmlns:a16="http://schemas.microsoft.com/office/drawing/2014/main" id="{FAD07983-5FE8-3AFA-1C99-0E5BBD0E4E28}"/>
              </a:ext>
            </a:extLst>
          </p:cNvPr>
          <p:cNvPicPr>
            <a:picLocks/>
          </p:cNvPicPr>
          <p:nvPr/>
        </p:nvPicPr>
        <p:blipFill>
          <a:blip r:embed="rId8" cstate="print"/>
          <a:srcRect/>
          <a:stretch/>
        </p:blipFill>
        <p:spPr>
          <a:xfrm rot="10800000">
            <a:off x="4835762" y="4655033"/>
            <a:ext cx="2108635" cy="1781613"/>
          </a:xfrm>
          <a:prstGeom prst="rect">
            <a:avLst/>
          </a:prstGeom>
        </p:spPr>
      </p:pic>
      <p:pic>
        <p:nvPicPr>
          <p:cNvPr id="22" name="Image1">
            <a:extLst>
              <a:ext uri="{FF2B5EF4-FFF2-40B4-BE49-F238E27FC236}">
                <a16:creationId xmlns:a16="http://schemas.microsoft.com/office/drawing/2014/main" id="{4A0917A6-8AB8-995C-8C0E-80398A58A606}"/>
              </a:ext>
            </a:extLst>
          </p:cNvPr>
          <p:cNvPicPr>
            <a:picLocks/>
          </p:cNvPicPr>
          <p:nvPr/>
        </p:nvPicPr>
        <p:blipFill>
          <a:blip r:embed="rId9" cstate="print"/>
          <a:srcRect/>
          <a:stretch/>
        </p:blipFill>
        <p:spPr>
          <a:xfrm>
            <a:off x="8375124" y="402537"/>
            <a:ext cx="2292876" cy="1650065"/>
          </a:xfrm>
          <a:prstGeom prst="rect">
            <a:avLst/>
          </a:prstGeom>
        </p:spPr>
      </p:pic>
      <p:pic>
        <p:nvPicPr>
          <p:cNvPr id="23" name="Image1">
            <a:extLst>
              <a:ext uri="{FF2B5EF4-FFF2-40B4-BE49-F238E27FC236}">
                <a16:creationId xmlns:a16="http://schemas.microsoft.com/office/drawing/2014/main" id="{242D1B25-0F8C-691D-7D9D-B65701CF9C8D}"/>
              </a:ext>
            </a:extLst>
          </p:cNvPr>
          <p:cNvPicPr>
            <a:picLocks/>
          </p:cNvPicPr>
          <p:nvPr/>
        </p:nvPicPr>
        <p:blipFill>
          <a:blip r:embed="rId10" cstate="print"/>
          <a:srcRect/>
          <a:stretch/>
        </p:blipFill>
        <p:spPr>
          <a:xfrm>
            <a:off x="8375124" y="2417565"/>
            <a:ext cx="2292876" cy="1727630"/>
          </a:xfrm>
          <a:prstGeom prst="rect">
            <a:avLst/>
          </a:prstGeom>
        </p:spPr>
      </p:pic>
      <p:pic>
        <p:nvPicPr>
          <p:cNvPr id="24" name="Image1">
            <a:extLst>
              <a:ext uri="{FF2B5EF4-FFF2-40B4-BE49-F238E27FC236}">
                <a16:creationId xmlns:a16="http://schemas.microsoft.com/office/drawing/2014/main" id="{EB98C9D3-7B13-FC1B-35BE-34AAED1A0D89}"/>
              </a:ext>
            </a:extLst>
          </p:cNvPr>
          <p:cNvPicPr>
            <a:picLocks/>
          </p:cNvPicPr>
          <p:nvPr/>
        </p:nvPicPr>
        <p:blipFill>
          <a:blip r:embed="rId11" cstate="print"/>
          <a:srcRect l="26602" t="19179" r="29455" b="13049"/>
          <a:stretch/>
        </p:blipFill>
        <p:spPr>
          <a:xfrm>
            <a:off x="8771133" y="4720807"/>
            <a:ext cx="1831386" cy="165006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E8068E4-565C-0959-127C-47C04DE7050E}"/>
              </a:ext>
            </a:extLst>
          </p:cNvPr>
          <p:cNvSpPr txBox="1"/>
          <p:nvPr/>
        </p:nvSpPr>
        <p:spPr>
          <a:xfrm>
            <a:off x="8771133" y="562967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</a:t>
            </a:r>
          </a:p>
        </p:txBody>
      </p:sp>
    </p:spTree>
    <p:extLst>
      <p:ext uri="{BB962C8B-B14F-4D97-AF65-F5344CB8AC3E}">
        <p14:creationId xmlns:p14="http://schemas.microsoft.com/office/powerpoint/2010/main" val="884893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CA26E-EED1-F500-7C0D-5DDE7FF08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21B78-B80E-86B7-A298-4685499635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B97DD5-DD8A-0D7F-85C2-E38622F74F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6D877D8-867F-8DFA-471B-18B964F64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7000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6454622-ACDD-D601-B3F7-AC060F6C07B1}"/>
              </a:ext>
            </a:extLst>
          </p:cNvPr>
          <p:cNvSpPr/>
          <p:nvPr/>
        </p:nvSpPr>
        <p:spPr>
          <a:xfrm>
            <a:off x="1404935" y="1122363"/>
            <a:ext cx="10124456" cy="4348197"/>
          </a:xfrm>
          <a:prstGeom prst="roundRect">
            <a:avLst/>
          </a:prstGeom>
          <a:solidFill>
            <a:schemeClr val="accent3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algn="ctr"/>
            <a:r>
              <a:rPr lang="ru-RU" sz="7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Берегите себя и своих детей!</a:t>
            </a:r>
          </a:p>
        </p:txBody>
      </p:sp>
    </p:spTree>
    <p:extLst>
      <p:ext uri="{BB962C8B-B14F-4D97-AF65-F5344CB8AC3E}">
        <p14:creationId xmlns:p14="http://schemas.microsoft.com/office/powerpoint/2010/main" val="12287323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657</Words>
  <Application>Microsoft Office PowerPoint</Application>
  <PresentationFormat>Широкоэкранный</PresentationFormat>
  <Paragraphs>68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Anastasia Presniakova</dc:creator>
  <cp:lastModifiedBy>Anastasia Presniakova</cp:lastModifiedBy>
  <cp:revision>2</cp:revision>
  <dcterms:created xsi:type="dcterms:W3CDTF">2024-12-09T08:21:53Z</dcterms:created>
  <dcterms:modified xsi:type="dcterms:W3CDTF">2024-12-09T18:43:40Z</dcterms:modified>
</cp:coreProperties>
</file>